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61" r:id="rId5"/>
    <p:sldId id="259" r:id="rId6"/>
    <p:sldId id="260" r:id="rId7"/>
    <p:sldId id="262" r:id="rId8"/>
    <p:sldId id="263" r:id="rId9"/>
    <p:sldId id="264" r:id="rId10"/>
    <p:sldId id="268" r:id="rId11"/>
    <p:sldId id="265" r:id="rId12"/>
    <p:sldId id="267"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75" d="100"/>
          <a:sy n="75" d="100"/>
        </p:scale>
        <p:origin x="48"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doicic, Meghan" userId="f70e29d0-8541-41f3-ad9e-5014831ce9a0" providerId="ADAL" clId="{C71B7F7B-9219-445C-8C5C-0914CA3B0544}"/>
    <pc:docChg chg="modSld">
      <pc:chgData name="Radoicic, Meghan" userId="f70e29d0-8541-41f3-ad9e-5014831ce9a0" providerId="ADAL" clId="{C71B7F7B-9219-445C-8C5C-0914CA3B0544}" dt="2022-01-31T22:44:27.489" v="72" actId="20577"/>
      <pc:docMkLst>
        <pc:docMk/>
      </pc:docMkLst>
      <pc:sldChg chg="modSp mod">
        <pc:chgData name="Radoicic, Meghan" userId="f70e29d0-8541-41f3-ad9e-5014831ce9a0" providerId="ADAL" clId="{C71B7F7B-9219-445C-8C5C-0914CA3B0544}" dt="2022-01-31T22:38:45.901" v="9" actId="20577"/>
        <pc:sldMkLst>
          <pc:docMk/>
          <pc:sldMk cId="1525461731" sldId="259"/>
        </pc:sldMkLst>
        <pc:spChg chg="mod">
          <ac:chgData name="Radoicic, Meghan" userId="f70e29d0-8541-41f3-ad9e-5014831ce9a0" providerId="ADAL" clId="{C71B7F7B-9219-445C-8C5C-0914CA3B0544}" dt="2022-01-31T22:38:45.901" v="9" actId="20577"/>
          <ac:spMkLst>
            <pc:docMk/>
            <pc:sldMk cId="1525461731" sldId="259"/>
            <ac:spMk id="3" creationId="{DB654D7C-60B4-4C41-A504-B340569FEDCE}"/>
          </ac:spMkLst>
        </pc:spChg>
      </pc:sldChg>
      <pc:sldChg chg="modSp mod">
        <pc:chgData name="Radoicic, Meghan" userId="f70e29d0-8541-41f3-ad9e-5014831ce9a0" providerId="ADAL" clId="{C71B7F7B-9219-445C-8C5C-0914CA3B0544}" dt="2022-01-31T22:42:23.316" v="60" actId="20577"/>
        <pc:sldMkLst>
          <pc:docMk/>
          <pc:sldMk cId="3551925538" sldId="263"/>
        </pc:sldMkLst>
        <pc:spChg chg="mod">
          <ac:chgData name="Radoicic, Meghan" userId="f70e29d0-8541-41f3-ad9e-5014831ce9a0" providerId="ADAL" clId="{C71B7F7B-9219-445C-8C5C-0914CA3B0544}" dt="2022-01-31T22:42:23.316" v="60" actId="20577"/>
          <ac:spMkLst>
            <pc:docMk/>
            <pc:sldMk cId="3551925538" sldId="263"/>
            <ac:spMk id="3" creationId="{4EE23AA4-C445-49F3-BBF8-8E2E7FCF7300}"/>
          </ac:spMkLst>
        </pc:spChg>
      </pc:sldChg>
      <pc:sldChg chg="modSp mod">
        <pc:chgData name="Radoicic, Meghan" userId="f70e29d0-8541-41f3-ad9e-5014831ce9a0" providerId="ADAL" clId="{C71B7F7B-9219-445C-8C5C-0914CA3B0544}" dt="2022-01-31T22:44:27.489" v="72" actId="20577"/>
        <pc:sldMkLst>
          <pc:docMk/>
          <pc:sldMk cId="1064473012" sldId="265"/>
        </pc:sldMkLst>
        <pc:spChg chg="mod">
          <ac:chgData name="Radoicic, Meghan" userId="f70e29d0-8541-41f3-ad9e-5014831ce9a0" providerId="ADAL" clId="{C71B7F7B-9219-445C-8C5C-0914CA3B0544}" dt="2022-01-31T22:44:27.489" v="72" actId="20577"/>
          <ac:spMkLst>
            <pc:docMk/>
            <pc:sldMk cId="1064473012" sldId="265"/>
            <ac:spMk id="3" creationId="{73931879-DF06-4A63-AE26-4F207C0EF57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1/31/2022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7063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1/31/2022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3733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1/31/2022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9203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1/31/2022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48506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1/31/2022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10731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1/31/2022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17209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1/31/2022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64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1/31/2022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4537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1/31/2022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04631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1/31/2022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203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1/31/2022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0461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1/31/2022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90857149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wCt751vEqEY?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ct background of bokeh turquoise">
            <a:extLst>
              <a:ext uri="{FF2B5EF4-FFF2-40B4-BE49-F238E27FC236}">
                <a16:creationId xmlns:a16="http://schemas.microsoft.com/office/drawing/2014/main" id="{1070A8A6-E5A3-44D9-886E-518513BA616D}"/>
              </a:ext>
            </a:extLst>
          </p:cNvPr>
          <p:cNvPicPr>
            <a:picLocks noChangeAspect="1"/>
          </p:cNvPicPr>
          <p:nvPr/>
        </p:nvPicPr>
        <p:blipFill rotWithShape="1">
          <a:blip r:embed="rId2">
            <a:alphaModFix amt="50000"/>
          </a:blip>
          <a:srcRect t="25053" r="-1" b="1638"/>
          <a:stretch/>
        </p:blipFill>
        <p:spPr>
          <a:xfrm>
            <a:off x="20" y="10"/>
            <a:ext cx="12188930" cy="6857990"/>
          </a:xfrm>
          <a:prstGeom prst="rect">
            <a:avLst/>
          </a:prstGeom>
        </p:spPr>
      </p:pic>
      <p:sp>
        <p:nvSpPr>
          <p:cNvPr id="2" name="Title 1">
            <a:extLst>
              <a:ext uri="{FF2B5EF4-FFF2-40B4-BE49-F238E27FC236}">
                <a16:creationId xmlns:a16="http://schemas.microsoft.com/office/drawing/2014/main" id="{BC60A5A2-02AD-4C67-AD5D-756EC5269077}"/>
              </a:ext>
            </a:extLst>
          </p:cNvPr>
          <p:cNvSpPr>
            <a:spLocks noGrp="1"/>
          </p:cNvSpPr>
          <p:nvPr>
            <p:ph type="ctrTitle"/>
          </p:nvPr>
        </p:nvSpPr>
        <p:spPr>
          <a:xfrm>
            <a:off x="1524000" y="1122363"/>
            <a:ext cx="9144000" cy="3063240"/>
          </a:xfrm>
        </p:spPr>
        <p:txBody>
          <a:bodyPr>
            <a:normAutofit/>
          </a:bodyPr>
          <a:lstStyle/>
          <a:p>
            <a:pPr algn="ctr"/>
            <a:r>
              <a:rPr lang="en-US" dirty="0"/>
              <a:t>Differentiated Instruction</a:t>
            </a:r>
          </a:p>
        </p:txBody>
      </p:sp>
      <p:sp>
        <p:nvSpPr>
          <p:cNvPr id="3" name="Subtitle 2">
            <a:extLst>
              <a:ext uri="{FF2B5EF4-FFF2-40B4-BE49-F238E27FC236}">
                <a16:creationId xmlns:a16="http://schemas.microsoft.com/office/drawing/2014/main" id="{7581EB53-1E56-44D6-9B76-AE970E020212}"/>
              </a:ext>
            </a:extLst>
          </p:cNvPr>
          <p:cNvSpPr>
            <a:spLocks noGrp="1"/>
          </p:cNvSpPr>
          <p:nvPr>
            <p:ph type="subTitle" idx="1"/>
          </p:nvPr>
        </p:nvSpPr>
        <p:spPr>
          <a:xfrm>
            <a:off x="1524000" y="4599432"/>
            <a:ext cx="9144000" cy="1225296"/>
          </a:xfrm>
        </p:spPr>
        <p:txBody>
          <a:bodyPr>
            <a:normAutofit lnSpcReduction="10000"/>
          </a:bodyPr>
          <a:lstStyle/>
          <a:p>
            <a:pPr algn="ctr"/>
            <a:r>
              <a:rPr lang="en-US" sz="3200" dirty="0"/>
              <a:t>Meghan Radoicic</a:t>
            </a:r>
          </a:p>
          <a:p>
            <a:pPr algn="ctr"/>
            <a:r>
              <a:rPr lang="en-US" sz="3200" dirty="0"/>
              <a:t>EL 5320</a:t>
            </a:r>
          </a:p>
        </p:txBody>
      </p:sp>
      <p:sp>
        <p:nvSpPr>
          <p:cNvPr id="11"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480338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DE44A-2904-4941-9F48-1B71B849F35A}"/>
              </a:ext>
            </a:extLst>
          </p:cNvPr>
          <p:cNvSpPr>
            <a:spLocks noGrp="1"/>
          </p:cNvSpPr>
          <p:nvPr>
            <p:ph type="title"/>
          </p:nvPr>
        </p:nvSpPr>
        <p:spPr/>
        <p:txBody>
          <a:bodyPr/>
          <a:lstStyle/>
          <a:p>
            <a:pPr algn="ctr"/>
            <a:r>
              <a:rPr lang="en-US" dirty="0"/>
              <a:t>Educational Leader</a:t>
            </a:r>
          </a:p>
        </p:txBody>
      </p:sp>
      <p:sp>
        <p:nvSpPr>
          <p:cNvPr id="3" name="Content Placeholder 2">
            <a:extLst>
              <a:ext uri="{FF2B5EF4-FFF2-40B4-BE49-F238E27FC236}">
                <a16:creationId xmlns:a16="http://schemas.microsoft.com/office/drawing/2014/main" id="{AF5D96B6-008A-49F9-A392-73B3CCECB134}"/>
              </a:ext>
            </a:extLst>
          </p:cNvPr>
          <p:cNvSpPr>
            <a:spLocks noGrp="1"/>
          </p:cNvSpPr>
          <p:nvPr>
            <p:ph idx="1"/>
          </p:nvPr>
        </p:nvSpPr>
        <p:spPr/>
        <p:txBody>
          <a:bodyPr/>
          <a:lstStyle/>
          <a:p>
            <a:r>
              <a:rPr lang="en-US" dirty="0"/>
              <a:t>An educational leader can implement differentiated instruction throughout their building using a program like Multi-Tiered System of Supports. (MTSS)</a:t>
            </a:r>
          </a:p>
        </p:txBody>
      </p:sp>
      <p:pic>
        <p:nvPicPr>
          <p:cNvPr id="4" name="Picture 3">
            <a:extLst>
              <a:ext uri="{FF2B5EF4-FFF2-40B4-BE49-F238E27FC236}">
                <a16:creationId xmlns:a16="http://schemas.microsoft.com/office/drawing/2014/main" id="{2D31D59F-1BFE-4AC7-9943-ACCC2567DB27}"/>
              </a:ext>
            </a:extLst>
          </p:cNvPr>
          <p:cNvPicPr>
            <a:picLocks noChangeAspect="1"/>
          </p:cNvPicPr>
          <p:nvPr/>
        </p:nvPicPr>
        <p:blipFill>
          <a:blip r:embed="rId2"/>
          <a:stretch>
            <a:fillRect/>
          </a:stretch>
        </p:blipFill>
        <p:spPr>
          <a:xfrm>
            <a:off x="334432" y="2463080"/>
            <a:ext cx="7340600" cy="4318720"/>
          </a:xfrm>
          <a:prstGeom prst="rect">
            <a:avLst/>
          </a:prstGeom>
        </p:spPr>
      </p:pic>
      <p:pic>
        <p:nvPicPr>
          <p:cNvPr id="5" name="Picture 4">
            <a:extLst>
              <a:ext uri="{FF2B5EF4-FFF2-40B4-BE49-F238E27FC236}">
                <a16:creationId xmlns:a16="http://schemas.microsoft.com/office/drawing/2014/main" id="{E894FD10-319E-49D5-8F97-9544464ED8AB}"/>
              </a:ext>
            </a:extLst>
          </p:cNvPr>
          <p:cNvPicPr>
            <a:picLocks noChangeAspect="1"/>
          </p:cNvPicPr>
          <p:nvPr/>
        </p:nvPicPr>
        <p:blipFill>
          <a:blip r:embed="rId3"/>
          <a:stretch>
            <a:fillRect/>
          </a:stretch>
        </p:blipFill>
        <p:spPr>
          <a:xfrm>
            <a:off x="7638801" y="2603426"/>
            <a:ext cx="4553199" cy="4038028"/>
          </a:xfrm>
          <a:prstGeom prst="rect">
            <a:avLst/>
          </a:prstGeom>
        </p:spPr>
      </p:pic>
    </p:spTree>
    <p:extLst>
      <p:ext uri="{BB962C8B-B14F-4D97-AF65-F5344CB8AC3E}">
        <p14:creationId xmlns:p14="http://schemas.microsoft.com/office/powerpoint/2010/main" val="3979116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5EABA-D597-4D18-8E25-822EAEF6E1BB}"/>
              </a:ext>
            </a:extLst>
          </p:cNvPr>
          <p:cNvSpPr>
            <a:spLocks noGrp="1"/>
          </p:cNvSpPr>
          <p:nvPr>
            <p:ph type="title"/>
          </p:nvPr>
        </p:nvSpPr>
        <p:spPr/>
        <p:txBody>
          <a:bodyPr/>
          <a:lstStyle/>
          <a:p>
            <a:pPr algn="ctr"/>
            <a:r>
              <a:rPr lang="en-US" dirty="0"/>
              <a:t>My New Understandings</a:t>
            </a:r>
          </a:p>
        </p:txBody>
      </p:sp>
      <p:sp>
        <p:nvSpPr>
          <p:cNvPr id="3" name="Content Placeholder 2">
            <a:extLst>
              <a:ext uri="{FF2B5EF4-FFF2-40B4-BE49-F238E27FC236}">
                <a16:creationId xmlns:a16="http://schemas.microsoft.com/office/drawing/2014/main" id="{73931879-DF06-4A63-AE26-4F207C0EF570}"/>
              </a:ext>
            </a:extLst>
          </p:cNvPr>
          <p:cNvSpPr>
            <a:spLocks noGrp="1"/>
          </p:cNvSpPr>
          <p:nvPr>
            <p:ph idx="1"/>
          </p:nvPr>
        </p:nvSpPr>
        <p:spPr>
          <a:xfrm>
            <a:off x="838200" y="2081784"/>
            <a:ext cx="10515600" cy="4251960"/>
          </a:xfrm>
        </p:spPr>
        <p:txBody>
          <a:bodyPr/>
          <a:lstStyle/>
          <a:p>
            <a:r>
              <a:rPr lang="en-US" dirty="0"/>
              <a:t>Differentiated Instruction can be a controversial topic for teachers, and as a future educational leader, if I want the school to implement differentiated instruction then I need to provide the supports, professional development, time,. and resources that they would need to successfully implement it</a:t>
            </a:r>
          </a:p>
          <a:p>
            <a:r>
              <a:rPr lang="en-US" dirty="0"/>
              <a:t>Differentiated Instruction can look different in all types of classrooms </a:t>
            </a:r>
          </a:p>
          <a:p>
            <a:r>
              <a:rPr lang="en-US" dirty="0"/>
              <a:t>Most studies show that students are more engaged in learning when differentiated instruction is being implemented </a:t>
            </a:r>
          </a:p>
          <a:p>
            <a:r>
              <a:rPr lang="en-US" dirty="0"/>
              <a:t>Many teachers who have been in the profession for years favor differentiated instruction more than new teachers due to the deep understanding of the curriculum and learning goals</a:t>
            </a:r>
          </a:p>
        </p:txBody>
      </p:sp>
    </p:spTree>
    <p:extLst>
      <p:ext uri="{BB962C8B-B14F-4D97-AF65-F5344CB8AC3E}">
        <p14:creationId xmlns:p14="http://schemas.microsoft.com/office/powerpoint/2010/main" val="1064473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585D-35D8-4157-8977-82CAD8174042}"/>
              </a:ext>
            </a:extLst>
          </p:cNvPr>
          <p:cNvSpPr>
            <a:spLocks noGrp="1"/>
          </p:cNvSpPr>
          <p:nvPr>
            <p:ph type="title"/>
          </p:nvPr>
        </p:nvSpPr>
        <p:spPr/>
        <p:txBody>
          <a:bodyPr/>
          <a:lstStyle/>
          <a:p>
            <a:pPr algn="ctr"/>
            <a:r>
              <a:rPr lang="en-US" dirty="0"/>
              <a:t>Video</a:t>
            </a:r>
          </a:p>
        </p:txBody>
      </p:sp>
      <p:pic>
        <p:nvPicPr>
          <p:cNvPr id="4" name="Online Media 3" title="Differentiated Instruction">
            <a:hlinkClick r:id="" action="ppaction://media"/>
            <a:extLst>
              <a:ext uri="{FF2B5EF4-FFF2-40B4-BE49-F238E27FC236}">
                <a16:creationId xmlns:a16="http://schemas.microsoft.com/office/drawing/2014/main" id="{C0ECE917-CE00-4260-B059-F9D3A5696F7F}"/>
              </a:ext>
            </a:extLst>
          </p:cNvPr>
          <p:cNvPicPr>
            <a:picLocks noRot="1" noChangeAspect="1"/>
          </p:cNvPicPr>
          <p:nvPr>
            <a:videoFile r:link="rId1"/>
          </p:nvPr>
        </p:nvPicPr>
        <p:blipFill>
          <a:blip r:embed="rId3"/>
          <a:stretch>
            <a:fillRect/>
          </a:stretch>
        </p:blipFill>
        <p:spPr>
          <a:xfrm>
            <a:off x="2082800" y="1957959"/>
            <a:ext cx="8026400" cy="4534916"/>
          </a:xfrm>
          <a:prstGeom prst="rect">
            <a:avLst/>
          </a:prstGeom>
        </p:spPr>
      </p:pic>
    </p:spTree>
    <p:extLst>
      <p:ext uri="{BB962C8B-B14F-4D97-AF65-F5344CB8AC3E}">
        <p14:creationId xmlns:p14="http://schemas.microsoft.com/office/powerpoint/2010/main" val="73696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2907C6-27F1-4B59-9B4C-CDB2E6584E49}"/>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800"/>
              <a:t>Resources</a:t>
            </a:r>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8EA3CF"/>
          </a:solidFill>
          <a:ln w="38100" cap="rnd">
            <a:solidFill>
              <a:srgbClr val="8EA3C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able&#10;&#10;Description automatically generated with medium confidence">
            <a:extLst>
              <a:ext uri="{FF2B5EF4-FFF2-40B4-BE49-F238E27FC236}">
                <a16:creationId xmlns:a16="http://schemas.microsoft.com/office/drawing/2014/main" id="{6EF01061-6E77-4F98-AB73-B488EE573E44}"/>
              </a:ext>
            </a:extLst>
          </p:cNvPr>
          <p:cNvPicPr>
            <a:picLocks noChangeAspect="1"/>
          </p:cNvPicPr>
          <p:nvPr/>
        </p:nvPicPr>
        <p:blipFill>
          <a:blip r:embed="rId2"/>
          <a:stretch>
            <a:fillRect/>
          </a:stretch>
        </p:blipFill>
        <p:spPr>
          <a:xfrm>
            <a:off x="4654296" y="754895"/>
            <a:ext cx="7214616" cy="5320778"/>
          </a:xfrm>
          <a:prstGeom prst="rect">
            <a:avLst/>
          </a:prstGeom>
        </p:spPr>
      </p:pic>
    </p:spTree>
    <p:extLst>
      <p:ext uri="{BB962C8B-B14F-4D97-AF65-F5344CB8AC3E}">
        <p14:creationId xmlns:p14="http://schemas.microsoft.com/office/powerpoint/2010/main" val="3101805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5447B-36C4-4159-877C-CEF1061C9FA6}"/>
              </a:ext>
            </a:extLst>
          </p:cNvPr>
          <p:cNvSpPr>
            <a:spLocks noGrp="1"/>
          </p:cNvSpPr>
          <p:nvPr>
            <p:ph type="title"/>
          </p:nvPr>
        </p:nvSpPr>
        <p:spPr/>
        <p:txBody>
          <a:bodyPr/>
          <a:lstStyle/>
          <a:p>
            <a:pPr algn="ctr"/>
            <a:r>
              <a:rPr lang="en-US" dirty="0"/>
              <a:t>Why Differentiated Instruction?</a:t>
            </a:r>
          </a:p>
        </p:txBody>
      </p:sp>
      <p:sp>
        <p:nvSpPr>
          <p:cNvPr id="3" name="Content Placeholder 2">
            <a:extLst>
              <a:ext uri="{FF2B5EF4-FFF2-40B4-BE49-F238E27FC236}">
                <a16:creationId xmlns:a16="http://schemas.microsoft.com/office/drawing/2014/main" id="{6C3FC969-33A2-4EFA-8BF7-D89A9EA4AE13}"/>
              </a:ext>
            </a:extLst>
          </p:cNvPr>
          <p:cNvSpPr>
            <a:spLocks noGrp="1"/>
          </p:cNvSpPr>
          <p:nvPr>
            <p:ph idx="1"/>
          </p:nvPr>
        </p:nvSpPr>
        <p:spPr/>
        <p:txBody>
          <a:bodyPr>
            <a:normAutofit/>
          </a:bodyPr>
          <a:lstStyle/>
          <a:p>
            <a:r>
              <a:rPr lang="en-US" sz="3200" dirty="0"/>
              <a:t>Curious about how this innovation started/began – the shift in education </a:t>
            </a:r>
          </a:p>
          <a:p>
            <a:r>
              <a:rPr lang="en-US" sz="3200" dirty="0"/>
              <a:t>Wanted to learn more about differentiated instruction in the classroom and the school – how an educational leader would influence this innovation in their school</a:t>
            </a:r>
          </a:p>
          <a:p>
            <a:r>
              <a:rPr lang="en-US" sz="3200" dirty="0"/>
              <a:t>I implement differentiated instruction in my classroom daily, and it resonates with me because it is something that I am passionate about</a:t>
            </a:r>
          </a:p>
          <a:p>
            <a:r>
              <a:rPr lang="en-US" sz="3200" dirty="0"/>
              <a:t>Due to the COVID-19 pandemic, there has been a huge learning gap – thus the importance of implementing differentiated instruction in the classroom now more than ever</a:t>
            </a:r>
          </a:p>
        </p:txBody>
      </p:sp>
    </p:spTree>
    <p:extLst>
      <p:ext uri="{BB962C8B-B14F-4D97-AF65-F5344CB8AC3E}">
        <p14:creationId xmlns:p14="http://schemas.microsoft.com/office/powerpoint/2010/main" val="321930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0A52EC-3D2B-4DFC-8648-964614C58463}"/>
              </a:ext>
            </a:extLst>
          </p:cNvPr>
          <p:cNvSpPr>
            <a:spLocks noGrp="1"/>
          </p:cNvSpPr>
          <p:nvPr>
            <p:ph type="title"/>
          </p:nvPr>
        </p:nvSpPr>
        <p:spPr>
          <a:xfrm>
            <a:off x="841248" y="548640"/>
            <a:ext cx="3419540" cy="5431536"/>
          </a:xfrm>
        </p:spPr>
        <p:txBody>
          <a:bodyPr>
            <a:normAutofit/>
          </a:bodyPr>
          <a:lstStyle/>
          <a:p>
            <a:pPr algn="ctr"/>
            <a:r>
              <a:rPr lang="en-US" sz="6000" dirty="0"/>
              <a:t>What is it?</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8EA3CF"/>
          </a:solidFill>
          <a:ln w="41275" cap="rnd">
            <a:solidFill>
              <a:srgbClr val="8EA3C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996B59-67FA-4E05-A99C-0C4EDB12ADC5}"/>
              </a:ext>
            </a:extLst>
          </p:cNvPr>
          <p:cNvSpPr>
            <a:spLocks noGrp="1"/>
          </p:cNvSpPr>
          <p:nvPr>
            <p:ph idx="1"/>
          </p:nvPr>
        </p:nvSpPr>
        <p:spPr>
          <a:xfrm>
            <a:off x="5298595" y="552091"/>
            <a:ext cx="6052158" cy="5431536"/>
          </a:xfrm>
        </p:spPr>
        <p:txBody>
          <a:bodyPr anchor="ctr">
            <a:normAutofit/>
          </a:bodyPr>
          <a:lstStyle/>
          <a:p>
            <a:r>
              <a:rPr lang="en-US" sz="3200" dirty="0"/>
              <a:t>Differentiated instruction is a teaching approach</a:t>
            </a:r>
          </a:p>
          <a:p>
            <a:r>
              <a:rPr lang="en-US" sz="3200" dirty="0"/>
              <a:t>Instruction is tailored to the students' learning needs</a:t>
            </a:r>
          </a:p>
          <a:p>
            <a:r>
              <a:rPr lang="en-US" sz="3200" dirty="0"/>
              <a:t>Students learn in all different ways</a:t>
            </a:r>
          </a:p>
          <a:p>
            <a:r>
              <a:rPr lang="en-US" sz="3200" dirty="0"/>
              <a:t>The learning goal remains the same – the approach to teaching the goal is adapted to the child’s needs to achieve the learning goal</a:t>
            </a:r>
          </a:p>
          <a:p>
            <a:r>
              <a:rPr lang="en-US" sz="3200" dirty="0"/>
              <a:t>Several ways to teach – small group, one on one, and other ways necessary for the students’ needs/strengths/interests</a:t>
            </a:r>
          </a:p>
        </p:txBody>
      </p:sp>
    </p:spTree>
    <p:extLst>
      <p:ext uri="{BB962C8B-B14F-4D97-AF65-F5344CB8AC3E}">
        <p14:creationId xmlns:p14="http://schemas.microsoft.com/office/powerpoint/2010/main" val="1031497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CF3DB0-E51B-4960-840D-BD9AB4B4D2B6}"/>
              </a:ext>
            </a:extLst>
          </p:cNvPr>
          <p:cNvPicPr>
            <a:picLocks noChangeAspect="1"/>
          </p:cNvPicPr>
          <p:nvPr/>
        </p:nvPicPr>
        <p:blipFill>
          <a:blip r:embed="rId2"/>
          <a:stretch>
            <a:fillRect/>
          </a:stretch>
        </p:blipFill>
        <p:spPr>
          <a:xfrm>
            <a:off x="1524000" y="0"/>
            <a:ext cx="9144000" cy="6858000"/>
          </a:xfrm>
          <a:prstGeom prst="rect">
            <a:avLst/>
          </a:prstGeom>
          <a:ln>
            <a:noFill/>
          </a:ln>
          <a:effectLst>
            <a:softEdge rad="112500"/>
          </a:effectLst>
        </p:spPr>
      </p:pic>
    </p:spTree>
    <p:extLst>
      <p:ext uri="{BB962C8B-B14F-4D97-AF65-F5344CB8AC3E}">
        <p14:creationId xmlns:p14="http://schemas.microsoft.com/office/powerpoint/2010/main" val="2546969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4322-1E0F-42AB-B56B-955241EA6498}"/>
              </a:ext>
            </a:extLst>
          </p:cNvPr>
          <p:cNvSpPr>
            <a:spLocks noGrp="1"/>
          </p:cNvSpPr>
          <p:nvPr>
            <p:ph type="title"/>
          </p:nvPr>
        </p:nvSpPr>
        <p:spPr/>
        <p:txBody>
          <a:bodyPr/>
          <a:lstStyle/>
          <a:p>
            <a:pPr algn="ctr"/>
            <a:r>
              <a:rPr lang="en-US" dirty="0"/>
              <a:t>Data to Support</a:t>
            </a:r>
          </a:p>
        </p:txBody>
      </p:sp>
      <p:sp>
        <p:nvSpPr>
          <p:cNvPr id="3" name="Content Placeholder 2">
            <a:extLst>
              <a:ext uri="{FF2B5EF4-FFF2-40B4-BE49-F238E27FC236}">
                <a16:creationId xmlns:a16="http://schemas.microsoft.com/office/drawing/2014/main" id="{DB654D7C-60B4-4C41-A504-B340569FEDCE}"/>
              </a:ext>
            </a:extLst>
          </p:cNvPr>
          <p:cNvSpPr>
            <a:spLocks noGrp="1"/>
          </p:cNvSpPr>
          <p:nvPr>
            <p:ph idx="1"/>
          </p:nvPr>
        </p:nvSpPr>
        <p:spPr/>
        <p:txBody>
          <a:bodyPr>
            <a:normAutofit fontScale="92500"/>
          </a:bodyPr>
          <a:lstStyle/>
          <a:p>
            <a:r>
              <a:rPr lang="en-US" dirty="0"/>
              <a:t>Several studies were conducted and showed positive outcomes for differentiated instruction in the classroom</a:t>
            </a:r>
          </a:p>
          <a:p>
            <a:r>
              <a:rPr lang="en-US" dirty="0"/>
              <a:t>“</a:t>
            </a:r>
            <a:r>
              <a:rPr lang="en-US" dirty="0" err="1"/>
              <a:t>McAdamis</a:t>
            </a:r>
            <a:r>
              <a:rPr lang="en-US" dirty="0"/>
              <a:t> (2001) reported significant improvement in the test scores of low-scoring students in the Rockwood School District (Missouri), following the use of differentiated instruction. Apart from this tangible impact of the differentiated model, teachers in this study indicated that their students were more motivated and enthusiastic about learning. This study further reflected the whole-school change which differentiated instruction necessitates – efforts included professional development, mentoring and intensive planning” (</a:t>
            </a:r>
            <a:r>
              <a:rPr lang="en-US" dirty="0" err="1"/>
              <a:t>Subban</a:t>
            </a:r>
            <a:r>
              <a:rPr lang="en-US" dirty="0"/>
              <a:t>, 2006).</a:t>
            </a:r>
          </a:p>
          <a:p>
            <a:r>
              <a:rPr lang="en-US" dirty="0"/>
              <a:t>“In a study investigating the use of differentiated instruction on student scores on standardized tests, teachers’ perceptions of their ability to meet the needs of diverse students and parents’ expectation of student performance, Hodge, found that students who were prepared for tests using differentiated techniques showed a gain in their mathematics scores” (</a:t>
            </a:r>
            <a:r>
              <a:rPr lang="en-US" dirty="0" err="1"/>
              <a:t>Subban</a:t>
            </a:r>
            <a:r>
              <a:rPr lang="en-US" dirty="0"/>
              <a:t>, 2006).</a:t>
            </a:r>
          </a:p>
        </p:txBody>
      </p:sp>
    </p:spTree>
    <p:extLst>
      <p:ext uri="{BB962C8B-B14F-4D97-AF65-F5344CB8AC3E}">
        <p14:creationId xmlns:p14="http://schemas.microsoft.com/office/powerpoint/2010/main" val="1525461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E7F9-630A-40A0-B80E-5F980DF2D040}"/>
              </a:ext>
            </a:extLst>
          </p:cNvPr>
          <p:cNvSpPr>
            <a:spLocks noGrp="1"/>
          </p:cNvSpPr>
          <p:nvPr>
            <p:ph type="title"/>
          </p:nvPr>
        </p:nvSpPr>
        <p:spPr/>
        <p:txBody>
          <a:bodyPr/>
          <a:lstStyle/>
          <a:p>
            <a:pPr algn="ctr"/>
            <a:r>
              <a:rPr lang="en-US" dirty="0"/>
              <a:t>Data to Support Continued</a:t>
            </a:r>
          </a:p>
        </p:txBody>
      </p:sp>
      <p:sp>
        <p:nvSpPr>
          <p:cNvPr id="3" name="Content Placeholder 2">
            <a:extLst>
              <a:ext uri="{FF2B5EF4-FFF2-40B4-BE49-F238E27FC236}">
                <a16:creationId xmlns:a16="http://schemas.microsoft.com/office/drawing/2014/main" id="{BD03254D-B6F3-4726-A24E-0BB9BE237CE8}"/>
              </a:ext>
            </a:extLst>
          </p:cNvPr>
          <p:cNvSpPr>
            <a:spLocks noGrp="1"/>
          </p:cNvSpPr>
          <p:nvPr>
            <p:ph idx="1"/>
          </p:nvPr>
        </p:nvSpPr>
        <p:spPr/>
        <p:txBody>
          <a:bodyPr>
            <a:normAutofit lnSpcReduction="10000"/>
          </a:bodyPr>
          <a:lstStyle/>
          <a:p>
            <a:r>
              <a:rPr lang="en-US" dirty="0"/>
              <a:t>“Johnsen (2003) conducted a study using undergraduate teachers differentiating instruction to suit different ability levels. Student teachers in this context were encouraged to differentiate content and process, using learning centers, different reading materials and different strategies (Johnsen, 2003). The study revealed that the use of differentiated techniques proved to be engaging, stimulated student interest and providing a gratifying experience for the undergraduate teachers” (</a:t>
            </a:r>
            <a:r>
              <a:rPr lang="en-US" dirty="0" err="1"/>
              <a:t>Subban</a:t>
            </a:r>
            <a:r>
              <a:rPr lang="en-US" dirty="0"/>
              <a:t>, 2006).</a:t>
            </a:r>
          </a:p>
          <a:p>
            <a:r>
              <a:rPr lang="en-US" dirty="0"/>
              <a:t>“This study revealed that teachers employing higher levels of differentiated techniques experienced increased feelings of self-efficacy and demonstrated greater willingness to try new instructional approaches. It would further appear that differentiated instruction was favored by more experienced teachers who were familiar with the curriculum they taught and who had received extensive training prior to implementing these methods in the classroom” (</a:t>
            </a:r>
            <a:r>
              <a:rPr lang="en-US" dirty="0" err="1"/>
              <a:t>Subban</a:t>
            </a:r>
            <a:r>
              <a:rPr lang="en-US" dirty="0"/>
              <a:t>, 2006). </a:t>
            </a:r>
          </a:p>
        </p:txBody>
      </p:sp>
    </p:spTree>
    <p:extLst>
      <p:ext uri="{BB962C8B-B14F-4D97-AF65-F5344CB8AC3E}">
        <p14:creationId xmlns:p14="http://schemas.microsoft.com/office/powerpoint/2010/main" val="352372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32FE-38EB-4637-B78B-D380A6E95D7F}"/>
              </a:ext>
            </a:extLst>
          </p:cNvPr>
          <p:cNvSpPr>
            <a:spLocks noGrp="1"/>
          </p:cNvSpPr>
          <p:nvPr>
            <p:ph type="title"/>
          </p:nvPr>
        </p:nvSpPr>
        <p:spPr/>
        <p:txBody>
          <a:bodyPr/>
          <a:lstStyle/>
          <a:p>
            <a:pPr algn="ctr"/>
            <a:r>
              <a:rPr lang="en-US" dirty="0"/>
              <a:t>How Does it Support Students?</a:t>
            </a:r>
          </a:p>
        </p:txBody>
      </p:sp>
      <p:sp>
        <p:nvSpPr>
          <p:cNvPr id="3" name="Content Placeholder 2">
            <a:extLst>
              <a:ext uri="{FF2B5EF4-FFF2-40B4-BE49-F238E27FC236}">
                <a16:creationId xmlns:a16="http://schemas.microsoft.com/office/drawing/2014/main" id="{A60579EE-5FC3-4A15-BD34-E38EDD639706}"/>
              </a:ext>
            </a:extLst>
          </p:cNvPr>
          <p:cNvSpPr>
            <a:spLocks noGrp="1"/>
          </p:cNvSpPr>
          <p:nvPr>
            <p:ph idx="1"/>
          </p:nvPr>
        </p:nvSpPr>
        <p:spPr/>
        <p:txBody>
          <a:bodyPr>
            <a:normAutofit fontScale="92500" lnSpcReduction="20000"/>
          </a:bodyPr>
          <a:lstStyle/>
          <a:p>
            <a:r>
              <a:rPr lang="en-US" sz="3200" dirty="0"/>
              <a:t>Boosts student engagement in the classroom by the teachers making connections to each student and allowing students to choose activities they want to complete that relate to the learning goal – giving choices</a:t>
            </a:r>
          </a:p>
          <a:p>
            <a:r>
              <a:rPr lang="en-US" sz="3200" dirty="0"/>
              <a:t>Creates more learning opportunities for students especially in elementary grades – more one on one teaching or small group learning instead of whole group instruction</a:t>
            </a:r>
          </a:p>
          <a:p>
            <a:r>
              <a:rPr lang="en-US" sz="3200" dirty="0"/>
              <a:t>Allows teachers to meet students where they are – modify assignments based on the students’ needs </a:t>
            </a:r>
          </a:p>
          <a:p>
            <a:r>
              <a:rPr lang="en-US" sz="3200" dirty="0"/>
              <a:t>Implementing different ways of teaching – using manipulatives, visuals, technology – more than just paper and pencil</a:t>
            </a:r>
          </a:p>
          <a:p>
            <a:r>
              <a:rPr lang="en-US" sz="3200" dirty="0"/>
              <a:t>Students begin to enjoy learning more especially in younger grades (K-5)</a:t>
            </a:r>
          </a:p>
        </p:txBody>
      </p:sp>
    </p:spTree>
    <p:extLst>
      <p:ext uri="{BB962C8B-B14F-4D97-AF65-F5344CB8AC3E}">
        <p14:creationId xmlns:p14="http://schemas.microsoft.com/office/powerpoint/2010/main" val="2861514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6E3F9-0631-4CC3-8538-729A19039A1A}"/>
              </a:ext>
            </a:extLst>
          </p:cNvPr>
          <p:cNvSpPr>
            <a:spLocks noGrp="1"/>
          </p:cNvSpPr>
          <p:nvPr>
            <p:ph type="title"/>
          </p:nvPr>
        </p:nvSpPr>
        <p:spPr/>
        <p:txBody>
          <a:bodyPr>
            <a:normAutofit fontScale="90000"/>
          </a:bodyPr>
          <a:lstStyle/>
          <a:p>
            <a:pPr algn="ctr"/>
            <a:r>
              <a:rPr lang="en-US" dirty="0"/>
              <a:t>How Might it Look in the Elementary Classroom?</a:t>
            </a:r>
          </a:p>
        </p:txBody>
      </p:sp>
      <p:sp>
        <p:nvSpPr>
          <p:cNvPr id="3" name="Content Placeholder 2">
            <a:extLst>
              <a:ext uri="{FF2B5EF4-FFF2-40B4-BE49-F238E27FC236}">
                <a16:creationId xmlns:a16="http://schemas.microsoft.com/office/drawing/2014/main" id="{4EE23AA4-C445-49F3-BBF8-8E2E7FCF7300}"/>
              </a:ext>
            </a:extLst>
          </p:cNvPr>
          <p:cNvSpPr>
            <a:spLocks noGrp="1"/>
          </p:cNvSpPr>
          <p:nvPr>
            <p:ph idx="1"/>
          </p:nvPr>
        </p:nvSpPr>
        <p:spPr/>
        <p:txBody>
          <a:bodyPr>
            <a:normAutofit fontScale="77500" lnSpcReduction="20000"/>
          </a:bodyPr>
          <a:lstStyle/>
          <a:p>
            <a:r>
              <a:rPr lang="en-US" sz="3200" dirty="0"/>
              <a:t>Students work in groups that are created based on their academic abilities, interests, or strengths</a:t>
            </a:r>
          </a:p>
          <a:p>
            <a:r>
              <a:rPr lang="en-US" sz="3200" dirty="0"/>
              <a:t>Teachers get to know each student individually and modify assignments based on each student</a:t>
            </a:r>
          </a:p>
          <a:p>
            <a:r>
              <a:rPr lang="en-US" sz="3200" dirty="0"/>
              <a:t>Work with small group on their assignments</a:t>
            </a:r>
          </a:p>
          <a:p>
            <a:r>
              <a:rPr lang="en-US" sz="3200" dirty="0"/>
              <a:t>Students get the same learning goal but they each have a modified assignment</a:t>
            </a:r>
          </a:p>
          <a:p>
            <a:r>
              <a:rPr lang="en-US" sz="3200" dirty="0"/>
              <a:t>Use a variety of instructional approaches</a:t>
            </a:r>
          </a:p>
          <a:p>
            <a:r>
              <a:rPr lang="en-US" sz="3200" dirty="0"/>
              <a:t>Alter assignments to meet the needs of the students</a:t>
            </a:r>
          </a:p>
          <a:p>
            <a:r>
              <a:rPr lang="en-US" sz="3200" dirty="0"/>
              <a:t>Assess students on an ongoing basis to determine their readiness levels</a:t>
            </a:r>
          </a:p>
          <a:p>
            <a:r>
              <a:rPr lang="en-US" sz="3200" dirty="0"/>
              <a:t>Use assessment results to adjust instruction as needed</a:t>
            </a:r>
          </a:p>
          <a:p>
            <a:r>
              <a:rPr lang="en-US" sz="3200" dirty="0"/>
              <a:t>Provide a variety of options for how students can learn and demonstrate their knowledge</a:t>
            </a:r>
          </a:p>
        </p:txBody>
      </p:sp>
    </p:spTree>
    <p:extLst>
      <p:ext uri="{BB962C8B-B14F-4D97-AF65-F5344CB8AC3E}">
        <p14:creationId xmlns:p14="http://schemas.microsoft.com/office/powerpoint/2010/main" val="3551925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89CD6-ED49-480D-8BBB-4B984081C936}"/>
              </a:ext>
            </a:extLst>
          </p:cNvPr>
          <p:cNvSpPr>
            <a:spLocks noGrp="1"/>
          </p:cNvSpPr>
          <p:nvPr>
            <p:ph type="title"/>
          </p:nvPr>
        </p:nvSpPr>
        <p:spPr/>
        <p:txBody>
          <a:bodyPr/>
          <a:lstStyle/>
          <a:p>
            <a:pPr algn="ctr"/>
            <a:r>
              <a:rPr lang="en-US" dirty="0"/>
              <a:t>Limitations</a:t>
            </a:r>
          </a:p>
        </p:txBody>
      </p:sp>
      <p:sp>
        <p:nvSpPr>
          <p:cNvPr id="3" name="Content Placeholder 2">
            <a:extLst>
              <a:ext uri="{FF2B5EF4-FFF2-40B4-BE49-F238E27FC236}">
                <a16:creationId xmlns:a16="http://schemas.microsoft.com/office/drawing/2014/main" id="{903861B8-DAD8-40AC-9AC4-37B9E72455DF}"/>
              </a:ext>
            </a:extLst>
          </p:cNvPr>
          <p:cNvSpPr>
            <a:spLocks noGrp="1"/>
          </p:cNvSpPr>
          <p:nvPr>
            <p:ph idx="1"/>
          </p:nvPr>
        </p:nvSpPr>
        <p:spPr>
          <a:xfrm>
            <a:off x="838200" y="2166451"/>
            <a:ext cx="10515600" cy="4251960"/>
          </a:xfrm>
        </p:spPr>
        <p:txBody>
          <a:bodyPr>
            <a:normAutofit/>
          </a:bodyPr>
          <a:lstStyle/>
          <a:p>
            <a:r>
              <a:rPr lang="en-US" sz="3200" dirty="0"/>
              <a:t>Differentiated Instruction in the classroom can be extremely time consuming</a:t>
            </a:r>
          </a:p>
          <a:p>
            <a:r>
              <a:rPr lang="en-US" sz="3200" dirty="0"/>
              <a:t>There is a need for intensive curriculum resources – teachers' workload is larger/tougher</a:t>
            </a:r>
          </a:p>
          <a:p>
            <a:r>
              <a:rPr lang="en-US" sz="3200" dirty="0"/>
              <a:t>Children learn at all different paces, so differentiated instruction may cause some groups of students to spend more time on certain academic areas</a:t>
            </a:r>
          </a:p>
          <a:p>
            <a:r>
              <a:rPr lang="en-US" sz="3200" dirty="0"/>
              <a:t>There can be a lack of a schedule or creating a schedule becomes more difficult</a:t>
            </a:r>
          </a:p>
          <a:p>
            <a:pPr marL="0" indent="0">
              <a:buNone/>
            </a:pPr>
            <a:endParaRPr lang="en-US" sz="3200" dirty="0"/>
          </a:p>
        </p:txBody>
      </p:sp>
    </p:spTree>
    <p:extLst>
      <p:ext uri="{BB962C8B-B14F-4D97-AF65-F5344CB8AC3E}">
        <p14:creationId xmlns:p14="http://schemas.microsoft.com/office/powerpoint/2010/main" val="3459485676"/>
      </p:ext>
    </p:extLst>
  </p:cSld>
  <p:clrMapOvr>
    <a:masterClrMapping/>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213B31"/>
      </a:dk2>
      <a:lt2>
        <a:srgbClr val="E8E6E2"/>
      </a:lt2>
      <a:accent1>
        <a:srgbClr val="8EA3CF"/>
      </a:accent1>
      <a:accent2>
        <a:srgbClr val="6EACC1"/>
      </a:accent2>
      <a:accent3>
        <a:srgbClr val="76ACA4"/>
      </a:accent3>
      <a:accent4>
        <a:srgbClr val="6AB389"/>
      </a:accent4>
      <a:accent5>
        <a:srgbClr val="73B274"/>
      </a:accent5>
      <a:accent6>
        <a:srgbClr val="84AE67"/>
      </a:accent6>
      <a:hlink>
        <a:srgbClr val="938059"/>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112</TotalTime>
  <Words>907</Words>
  <Application>Microsoft Office PowerPoint</Application>
  <PresentationFormat>Widescreen</PresentationFormat>
  <Paragraphs>51</Paragraphs>
  <Slides>13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Modern Love</vt:lpstr>
      <vt:lpstr>The Hand</vt:lpstr>
      <vt:lpstr>SketchyVTI</vt:lpstr>
      <vt:lpstr>Differentiated Instruction</vt:lpstr>
      <vt:lpstr>Why Differentiated Instruction?</vt:lpstr>
      <vt:lpstr>What is it?</vt:lpstr>
      <vt:lpstr>PowerPoint Presentation</vt:lpstr>
      <vt:lpstr>Data to Support</vt:lpstr>
      <vt:lpstr>Data to Support Continued</vt:lpstr>
      <vt:lpstr>How Does it Support Students?</vt:lpstr>
      <vt:lpstr>How Might it Look in the Elementary Classroom?</vt:lpstr>
      <vt:lpstr>Limitations</vt:lpstr>
      <vt:lpstr>Educational Leader</vt:lpstr>
      <vt:lpstr>My New Understandings</vt:lpstr>
      <vt:lpstr>Video</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Differentiated Instruction</dc:title>
  <dc:creator>Radoicic, Meghan</dc:creator>
  <cp:lastModifiedBy>Radoicic, Meghan</cp:lastModifiedBy>
  <cp:revision>10</cp:revision>
  <dcterms:created xsi:type="dcterms:W3CDTF">2022-01-30T19:58:01Z</dcterms:created>
  <dcterms:modified xsi:type="dcterms:W3CDTF">2022-01-31T22:44:36Z</dcterms:modified>
</cp:coreProperties>
</file>